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260" r:id="rId4"/>
    <p:sldId id="311" r:id="rId5"/>
    <p:sldId id="290" r:id="rId6"/>
    <p:sldId id="312" r:id="rId7"/>
    <p:sldId id="285" r:id="rId8"/>
    <p:sldId id="313" r:id="rId9"/>
    <p:sldId id="291" r:id="rId10"/>
    <p:sldId id="292" r:id="rId11"/>
    <p:sldId id="314" r:id="rId12"/>
    <p:sldId id="293" r:id="rId13"/>
    <p:sldId id="294" r:id="rId14"/>
    <p:sldId id="295" r:id="rId15"/>
    <p:sldId id="296" r:id="rId16"/>
    <p:sldId id="301" r:id="rId17"/>
    <p:sldId id="315" r:id="rId18"/>
    <p:sldId id="31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stiny Desmond" initials="D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35729B"/>
    <a:srgbClr val="CCCC00"/>
    <a:srgbClr val="DDE9EF"/>
    <a:srgbClr val="C4E7F4"/>
    <a:srgbClr val="E8E8E8"/>
    <a:srgbClr val="F9AB6B"/>
    <a:srgbClr val="F6882E"/>
    <a:srgbClr val="99CCE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9748" autoAdjust="0"/>
  </p:normalViewPr>
  <p:slideViewPr>
    <p:cSldViewPr>
      <p:cViewPr varScale="1">
        <p:scale>
          <a:sx n="66" d="100"/>
          <a:sy n="66" d="100"/>
        </p:scale>
        <p:origin x="264" y="48"/>
      </p:cViewPr>
      <p:guideLst>
        <p:guide orient="horz" pos="20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317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5AD7A-4F43-AC49-9A58-430C1F9134C5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37BEF-E36B-714F-A0AA-5225E121A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5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37BEF-E36B-714F-A0AA-5225E121A5C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8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rgbClr val="35729B"/>
              </a:gs>
              <a:gs pos="8000">
                <a:schemeClr val="bg1">
                  <a:alpha val="83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ght" pitchFamily="18" charset="0"/>
              <a:ea typeface="+mj-ea"/>
              <a:cs typeface="+mj-cs"/>
            </a:endParaRPr>
          </a:p>
        </p:txBody>
      </p:sp>
      <p:pic>
        <p:nvPicPr>
          <p:cNvPr id="8" name="Picture 7" descr="graphics for top of powerpoint template(4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20336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6033700"/>
            <a:ext cx="9144000" cy="900500"/>
            <a:chOff x="0" y="6019800"/>
            <a:chExt cx="9144000" cy="900500"/>
          </a:xfrm>
        </p:grpSpPr>
        <p:pic>
          <p:nvPicPr>
            <p:cNvPr id="15" name="Picture 14" descr="web_banner_5_NOTEXT.jp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34994" b="23739"/>
            <a:stretch>
              <a:fillRect/>
            </a:stretch>
          </p:blipFill>
          <p:spPr>
            <a:xfrm>
              <a:off x="0" y="6019800"/>
              <a:ext cx="9144000" cy="838200"/>
            </a:xfrm>
            <a:prstGeom prst="rect">
              <a:avLst/>
            </a:prstGeom>
          </p:spPr>
        </p:pic>
        <p:grpSp>
          <p:nvGrpSpPr>
            <p:cNvPr id="16" name="Group 26"/>
            <p:cNvGrpSpPr/>
            <p:nvPr userDrawn="1"/>
          </p:nvGrpSpPr>
          <p:grpSpPr>
            <a:xfrm>
              <a:off x="0" y="6643301"/>
              <a:ext cx="9144000" cy="276999"/>
              <a:chOff x="0" y="6643301"/>
              <a:chExt cx="9144000" cy="276999"/>
            </a:xfrm>
          </p:grpSpPr>
          <p:sp>
            <p:nvSpPr>
              <p:cNvPr id="17" name="Rectangle 16"/>
              <p:cNvSpPr/>
              <p:nvPr userDrawn="1"/>
            </p:nvSpPr>
            <p:spPr>
              <a:xfrm>
                <a:off x="0" y="6667500"/>
                <a:ext cx="9144000" cy="228600"/>
              </a:xfrm>
              <a:prstGeom prst="rect">
                <a:avLst/>
              </a:prstGeom>
              <a:solidFill>
                <a:srgbClr val="357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 descr="ridgetop_logotext_white.png"/>
              <p:cNvPicPr>
                <a:picLocks noChangeAspect="1"/>
              </p:cNvPicPr>
              <p:nvPr userDrawn="1"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4800" y="6693067"/>
                <a:ext cx="2057400" cy="17746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9" name="Picture 18" descr="WhiteLogoNOText.png"/>
              <p:cNvPicPr>
                <a:picLocks noChangeAspect="1"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458200" y="6684264"/>
                <a:ext cx="304800" cy="194474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 userDrawn="1"/>
            </p:nvSpPr>
            <p:spPr>
              <a:xfrm>
                <a:off x="2895600" y="6643301"/>
                <a:ext cx="5562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000" b="0" dirty="0" smtClean="0">
                    <a:solidFill>
                      <a:schemeClr val="bg1">
                        <a:lumMod val="95000"/>
                      </a:schemeClr>
                    </a:solidFill>
                    <a:latin typeface="Avenir 65 Medium" pitchFamily="34" charset="0"/>
                  </a:rPr>
                  <a:t>3580 West Ina Road</a:t>
                </a:r>
                <a:r>
                  <a:rPr lang="en-US" sz="1000" b="0" baseline="0" dirty="0" smtClean="0">
                    <a:solidFill>
                      <a:schemeClr val="bg1">
                        <a:lumMod val="95000"/>
                      </a:schemeClr>
                    </a:solidFill>
                    <a:latin typeface="Avenir 65 Medium" pitchFamily="34" charset="0"/>
                  </a:rPr>
                  <a:t>  |  Tucson AZ  |  85741  |  520-742-3300  |  ridgetopgroup.com</a:t>
                </a:r>
                <a:endParaRPr lang="en-US" sz="1000" b="0" dirty="0" smtClean="0">
                  <a:solidFill>
                    <a:schemeClr val="bg1">
                      <a:lumMod val="95000"/>
                    </a:schemeClr>
                  </a:solidFill>
                  <a:latin typeface="Avenir 65 Medium" pitchFamily="34" charset="0"/>
                </a:endParaRPr>
              </a:p>
            </p:txBody>
          </p:sp>
        </p:grpSp>
      </p:grp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>
          <a:xfrm>
            <a:off x="7696200" y="6400800"/>
            <a:ext cx="685800" cy="762000"/>
          </a:xfrm>
        </p:spPr>
        <p:txBody>
          <a:bodyPr/>
          <a:lstStyle/>
          <a:p>
            <a:fld id="{E303F953-76B9-4C52-AAAB-FD5686F38F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2747-97A7-4DF6-B18C-5BB9E4316E5C}" type="datetime1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F953-76B9-4C52-AAAB-FD5686F38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593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6019800"/>
            <a:ext cx="9144000" cy="900500"/>
            <a:chOff x="0" y="6019800"/>
            <a:chExt cx="9144000" cy="900500"/>
          </a:xfrm>
        </p:grpSpPr>
        <p:pic>
          <p:nvPicPr>
            <p:cNvPr id="11" name="Picture 10" descr="web_banner_5_NOTEXT.jp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34994" b="23739"/>
            <a:stretch>
              <a:fillRect/>
            </a:stretch>
          </p:blipFill>
          <p:spPr>
            <a:xfrm>
              <a:off x="0" y="6019800"/>
              <a:ext cx="9144000" cy="838200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 userDrawn="1"/>
          </p:nvGrpSpPr>
          <p:grpSpPr>
            <a:xfrm>
              <a:off x="0" y="6643301"/>
              <a:ext cx="9144000" cy="276999"/>
              <a:chOff x="0" y="6643301"/>
              <a:chExt cx="9144000" cy="276999"/>
            </a:xfrm>
          </p:grpSpPr>
          <p:sp>
            <p:nvSpPr>
              <p:cNvPr id="22" name="Rectangle 21"/>
              <p:cNvSpPr/>
              <p:nvPr userDrawn="1"/>
            </p:nvSpPr>
            <p:spPr>
              <a:xfrm>
                <a:off x="0" y="6667500"/>
                <a:ext cx="9144000" cy="228600"/>
              </a:xfrm>
              <a:prstGeom prst="rect">
                <a:avLst/>
              </a:prstGeom>
              <a:solidFill>
                <a:srgbClr val="357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 descr="ridgetop_logotext_white.png"/>
              <p:cNvPicPr>
                <a:picLocks noChangeAspect="1"/>
              </p:cNvPicPr>
              <p:nvPr userDrawn="1"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4800" y="6693067"/>
                <a:ext cx="2057400" cy="17746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5" name="Picture 24" descr="WhiteLogoNOText.png"/>
              <p:cNvPicPr>
                <a:picLocks noChangeAspect="1"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763000" y="6684264"/>
                <a:ext cx="304800" cy="194474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 userDrawn="1"/>
            </p:nvSpPr>
            <p:spPr>
              <a:xfrm>
                <a:off x="2895600" y="6643301"/>
                <a:ext cx="5562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000" b="0" dirty="0" smtClean="0">
                    <a:solidFill>
                      <a:schemeClr val="bg1">
                        <a:lumMod val="9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3580 West Ina Road</a:t>
                </a:r>
                <a:r>
                  <a:rPr lang="en-US" sz="1000" b="0" baseline="0" dirty="0" smtClean="0">
                    <a:solidFill>
                      <a:schemeClr val="bg1">
                        <a:lumMod val="9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|  Tucson AZ  |  85741  |  520-742-3300  |  ridgetopgroup.com</a:t>
                </a:r>
                <a:endParaRPr lang="en-US" sz="1000" b="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8100" y="66071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3F953-76B9-4C52-AAAB-FD5686F38F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6033700"/>
            <a:ext cx="9144000" cy="900500"/>
            <a:chOff x="0" y="6019800"/>
            <a:chExt cx="9144000" cy="900500"/>
          </a:xfrm>
        </p:grpSpPr>
        <p:pic>
          <p:nvPicPr>
            <p:cNvPr id="14" name="Picture 13" descr="web_banner_5_NOTEXT.jp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34994" b="23739"/>
            <a:stretch>
              <a:fillRect/>
            </a:stretch>
          </p:blipFill>
          <p:spPr>
            <a:xfrm>
              <a:off x="0" y="6019800"/>
              <a:ext cx="9144000" cy="838200"/>
            </a:xfrm>
            <a:prstGeom prst="rect">
              <a:avLst/>
            </a:prstGeom>
          </p:spPr>
        </p:pic>
        <p:grpSp>
          <p:nvGrpSpPr>
            <p:cNvPr id="15" name="Group 26"/>
            <p:cNvGrpSpPr/>
            <p:nvPr userDrawn="1"/>
          </p:nvGrpSpPr>
          <p:grpSpPr>
            <a:xfrm>
              <a:off x="0" y="6643301"/>
              <a:ext cx="9144000" cy="276999"/>
              <a:chOff x="0" y="6643301"/>
              <a:chExt cx="9144000" cy="276999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0" y="6667500"/>
                <a:ext cx="9144000" cy="228600"/>
              </a:xfrm>
              <a:prstGeom prst="rect">
                <a:avLst/>
              </a:prstGeom>
              <a:solidFill>
                <a:srgbClr val="357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 descr="ridgetop_logotext_white.png"/>
              <p:cNvPicPr>
                <a:picLocks noChangeAspect="1"/>
              </p:cNvPicPr>
              <p:nvPr userDrawn="1"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4800" y="6693067"/>
                <a:ext cx="2057400" cy="17746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8" name="Picture 17" descr="WhiteLogoNOText.png"/>
              <p:cNvPicPr>
                <a:picLocks noChangeAspect="1"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458200" y="6684264"/>
                <a:ext cx="304800" cy="194474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 userDrawn="1"/>
            </p:nvSpPr>
            <p:spPr>
              <a:xfrm>
                <a:off x="2895600" y="6643301"/>
                <a:ext cx="5562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000" b="0" dirty="0" smtClean="0">
                    <a:solidFill>
                      <a:schemeClr val="bg1">
                        <a:lumMod val="95000"/>
                      </a:schemeClr>
                    </a:solidFill>
                    <a:latin typeface="Avenir 65 Medium" pitchFamily="34" charset="0"/>
                  </a:rPr>
                  <a:t>3580 West Ina Road</a:t>
                </a:r>
                <a:r>
                  <a:rPr lang="en-US" sz="1000" b="0" baseline="0" dirty="0" smtClean="0">
                    <a:solidFill>
                      <a:schemeClr val="bg1">
                        <a:lumMod val="95000"/>
                      </a:schemeClr>
                    </a:solidFill>
                    <a:latin typeface="Avenir 65 Medium" pitchFamily="34" charset="0"/>
                  </a:rPr>
                  <a:t>  |  Tucson AZ  |  85741  |  520-742-3300  |  ridgetopgroup.com</a:t>
                </a:r>
                <a:endParaRPr lang="en-US" sz="1000" b="0" dirty="0" smtClean="0">
                  <a:solidFill>
                    <a:schemeClr val="bg1">
                      <a:lumMod val="95000"/>
                    </a:schemeClr>
                  </a:solidFill>
                  <a:latin typeface="Avenir 65 Medium" pitchFamily="34" charset="0"/>
                </a:endParaRPr>
              </a:p>
            </p:txBody>
          </p:sp>
        </p:grpSp>
      </p:grp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>
          <a:xfrm>
            <a:off x="7696200" y="6629400"/>
            <a:ext cx="685800" cy="288925"/>
          </a:xfrm>
        </p:spPr>
        <p:txBody>
          <a:bodyPr/>
          <a:lstStyle/>
          <a:p>
            <a:fld id="{E303F953-76B9-4C52-AAAB-FD5686F38F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419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990600"/>
            <a:ext cx="4419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6033700"/>
            <a:ext cx="9144000" cy="900500"/>
            <a:chOff x="0" y="6019800"/>
            <a:chExt cx="9144000" cy="900500"/>
          </a:xfrm>
        </p:grpSpPr>
        <p:pic>
          <p:nvPicPr>
            <p:cNvPr id="15" name="Picture 14" descr="web_banner_5_NOTEXT.jp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34994" b="23739"/>
            <a:stretch>
              <a:fillRect/>
            </a:stretch>
          </p:blipFill>
          <p:spPr>
            <a:xfrm>
              <a:off x="0" y="6019800"/>
              <a:ext cx="9144000" cy="838200"/>
            </a:xfrm>
            <a:prstGeom prst="rect">
              <a:avLst/>
            </a:prstGeom>
          </p:spPr>
        </p:pic>
        <p:grpSp>
          <p:nvGrpSpPr>
            <p:cNvPr id="16" name="Group 26"/>
            <p:cNvGrpSpPr/>
            <p:nvPr userDrawn="1"/>
          </p:nvGrpSpPr>
          <p:grpSpPr>
            <a:xfrm>
              <a:off x="0" y="6643301"/>
              <a:ext cx="9144000" cy="276999"/>
              <a:chOff x="0" y="6643301"/>
              <a:chExt cx="9144000" cy="276999"/>
            </a:xfrm>
          </p:grpSpPr>
          <p:sp>
            <p:nvSpPr>
              <p:cNvPr id="17" name="Rectangle 16"/>
              <p:cNvSpPr/>
              <p:nvPr userDrawn="1"/>
            </p:nvSpPr>
            <p:spPr>
              <a:xfrm>
                <a:off x="0" y="6667500"/>
                <a:ext cx="9144000" cy="228600"/>
              </a:xfrm>
              <a:prstGeom prst="rect">
                <a:avLst/>
              </a:prstGeom>
              <a:solidFill>
                <a:srgbClr val="357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 descr="ridgetop_logotext_white.png"/>
              <p:cNvPicPr>
                <a:picLocks noChangeAspect="1"/>
              </p:cNvPicPr>
              <p:nvPr userDrawn="1"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4800" y="6693067"/>
                <a:ext cx="2057400" cy="17746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5" name="Picture 24" descr="WhiteLogoNOText.png"/>
              <p:cNvPicPr>
                <a:picLocks noChangeAspect="1"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458200" y="6684264"/>
                <a:ext cx="304800" cy="194474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 userDrawn="1"/>
            </p:nvSpPr>
            <p:spPr>
              <a:xfrm>
                <a:off x="2895600" y="6643301"/>
                <a:ext cx="5562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000" b="0" dirty="0" smtClean="0">
                    <a:solidFill>
                      <a:schemeClr val="bg1">
                        <a:lumMod val="95000"/>
                      </a:schemeClr>
                    </a:solidFill>
                    <a:latin typeface="Avenir 65 Medium" pitchFamily="34" charset="0"/>
                  </a:rPr>
                  <a:t>3580 West Ina Road</a:t>
                </a:r>
                <a:r>
                  <a:rPr lang="en-US" sz="1000" b="0" baseline="0" dirty="0" smtClean="0">
                    <a:solidFill>
                      <a:schemeClr val="bg1">
                        <a:lumMod val="95000"/>
                      </a:schemeClr>
                    </a:solidFill>
                    <a:latin typeface="Avenir 65 Medium" pitchFamily="34" charset="0"/>
                  </a:rPr>
                  <a:t>  |  Tucson AZ  |  85741  |  520-742-3300  |  ridgetopgroup.com</a:t>
                </a:r>
                <a:endParaRPr lang="en-US" sz="1000" b="0" dirty="0" smtClean="0">
                  <a:solidFill>
                    <a:schemeClr val="bg1">
                      <a:lumMod val="95000"/>
                    </a:schemeClr>
                  </a:solidFill>
                  <a:latin typeface="Avenir 65 Medium" pitchFamily="34" charset="0"/>
                </a:endParaRPr>
              </a:p>
            </p:txBody>
          </p:sp>
        </p:grpSp>
      </p:grp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>
          <a:xfrm>
            <a:off x="7620000" y="6629400"/>
            <a:ext cx="762000" cy="288925"/>
          </a:xfrm>
        </p:spPr>
        <p:txBody>
          <a:bodyPr/>
          <a:lstStyle/>
          <a:p>
            <a:fld id="{E303F953-76B9-4C52-AAAB-FD5686F38F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6033700"/>
            <a:ext cx="9144000" cy="900500"/>
            <a:chOff x="0" y="6019800"/>
            <a:chExt cx="9144000" cy="900500"/>
          </a:xfrm>
        </p:grpSpPr>
        <p:pic>
          <p:nvPicPr>
            <p:cNvPr id="17" name="Picture 16" descr="web_banner_5_NOTEXT.jp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34994" b="23739"/>
            <a:stretch>
              <a:fillRect/>
            </a:stretch>
          </p:blipFill>
          <p:spPr>
            <a:xfrm>
              <a:off x="0" y="6019800"/>
              <a:ext cx="9144000" cy="838200"/>
            </a:xfrm>
            <a:prstGeom prst="rect">
              <a:avLst/>
            </a:prstGeom>
          </p:spPr>
        </p:pic>
        <p:grpSp>
          <p:nvGrpSpPr>
            <p:cNvPr id="24" name="Group 26"/>
            <p:cNvGrpSpPr/>
            <p:nvPr userDrawn="1"/>
          </p:nvGrpSpPr>
          <p:grpSpPr>
            <a:xfrm>
              <a:off x="0" y="6643301"/>
              <a:ext cx="9144000" cy="276999"/>
              <a:chOff x="0" y="6643301"/>
              <a:chExt cx="9144000" cy="276999"/>
            </a:xfrm>
          </p:grpSpPr>
          <p:sp>
            <p:nvSpPr>
              <p:cNvPr id="25" name="Rectangle 24"/>
              <p:cNvSpPr/>
              <p:nvPr userDrawn="1"/>
            </p:nvSpPr>
            <p:spPr>
              <a:xfrm>
                <a:off x="0" y="6667500"/>
                <a:ext cx="9144000" cy="228600"/>
              </a:xfrm>
              <a:prstGeom prst="rect">
                <a:avLst/>
              </a:prstGeom>
              <a:solidFill>
                <a:srgbClr val="357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Picture 25" descr="ridgetop_logotext_white.png"/>
              <p:cNvPicPr>
                <a:picLocks noChangeAspect="1"/>
              </p:cNvPicPr>
              <p:nvPr userDrawn="1"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4800" y="6693067"/>
                <a:ext cx="2057400" cy="17746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7" name="Picture 26" descr="WhiteLogoNOText.png"/>
              <p:cNvPicPr>
                <a:picLocks noChangeAspect="1"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458200" y="6684264"/>
                <a:ext cx="304800" cy="194474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 userDrawn="1"/>
            </p:nvSpPr>
            <p:spPr>
              <a:xfrm>
                <a:off x="2895600" y="6643301"/>
                <a:ext cx="5562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000" b="0" dirty="0" smtClean="0">
                    <a:solidFill>
                      <a:schemeClr val="bg1">
                        <a:lumMod val="95000"/>
                      </a:schemeClr>
                    </a:solidFill>
                    <a:latin typeface="Avenir 65 Medium" pitchFamily="34" charset="0"/>
                  </a:rPr>
                  <a:t>3580 West Ina Road</a:t>
                </a:r>
                <a:r>
                  <a:rPr lang="en-US" sz="1000" b="0" baseline="0" dirty="0" smtClean="0">
                    <a:solidFill>
                      <a:schemeClr val="bg1">
                        <a:lumMod val="95000"/>
                      </a:schemeClr>
                    </a:solidFill>
                    <a:latin typeface="Avenir 65 Medium" pitchFamily="34" charset="0"/>
                  </a:rPr>
                  <a:t>  |  Tucson AZ  |  85741  |  520-742-3300  |  ridgetopgroup.com</a:t>
                </a:r>
                <a:endParaRPr lang="en-US" sz="1000" b="0" dirty="0" smtClean="0">
                  <a:solidFill>
                    <a:schemeClr val="bg1">
                      <a:lumMod val="95000"/>
                    </a:schemeClr>
                  </a:solidFill>
                  <a:latin typeface="Avenir 65 Medium" pitchFamily="34" charset="0"/>
                </a:endParaRPr>
              </a:p>
            </p:txBody>
          </p:sp>
        </p:grpSp>
      </p:grp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>
          <a:xfrm>
            <a:off x="7620000" y="6629401"/>
            <a:ext cx="685800" cy="304800"/>
          </a:xfrm>
        </p:spPr>
        <p:txBody>
          <a:bodyPr/>
          <a:lstStyle/>
          <a:p>
            <a:fld id="{E303F953-76B9-4C52-AAAB-FD5686F38F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EC42-09FF-4ABF-BCFE-0DEDE77F44D9}" type="datetime1">
              <a:rPr lang="en-US" smtClean="0"/>
              <a:pPr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F953-76B9-4C52-AAAB-FD5686F38F1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033700"/>
            <a:ext cx="9144000" cy="900500"/>
            <a:chOff x="0" y="6019800"/>
            <a:chExt cx="9144000" cy="900500"/>
          </a:xfrm>
        </p:grpSpPr>
        <p:pic>
          <p:nvPicPr>
            <p:cNvPr id="13" name="Picture 12" descr="web_banner_5_NOTEXT.jp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34994" b="23739"/>
            <a:stretch>
              <a:fillRect/>
            </a:stretch>
          </p:blipFill>
          <p:spPr>
            <a:xfrm>
              <a:off x="0" y="6019800"/>
              <a:ext cx="9144000" cy="838200"/>
            </a:xfrm>
            <a:prstGeom prst="rect">
              <a:avLst/>
            </a:prstGeom>
          </p:spPr>
        </p:pic>
        <p:grpSp>
          <p:nvGrpSpPr>
            <p:cNvPr id="14" name="Group 26"/>
            <p:cNvGrpSpPr/>
            <p:nvPr userDrawn="1"/>
          </p:nvGrpSpPr>
          <p:grpSpPr>
            <a:xfrm>
              <a:off x="0" y="6643301"/>
              <a:ext cx="9144000" cy="276999"/>
              <a:chOff x="0" y="6643301"/>
              <a:chExt cx="9144000" cy="276999"/>
            </a:xfrm>
          </p:grpSpPr>
          <p:sp>
            <p:nvSpPr>
              <p:cNvPr id="15" name="Rectangle 14"/>
              <p:cNvSpPr/>
              <p:nvPr userDrawn="1"/>
            </p:nvSpPr>
            <p:spPr>
              <a:xfrm>
                <a:off x="0" y="6667500"/>
                <a:ext cx="9144000" cy="228600"/>
              </a:xfrm>
              <a:prstGeom prst="rect">
                <a:avLst/>
              </a:prstGeom>
              <a:solidFill>
                <a:srgbClr val="357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ridgetop_logotext_white.png"/>
              <p:cNvPicPr>
                <a:picLocks noChangeAspect="1"/>
              </p:cNvPicPr>
              <p:nvPr userDrawn="1"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4800" y="6693067"/>
                <a:ext cx="2057400" cy="17746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3" name="Picture 22" descr="WhiteLogoNOText.png"/>
              <p:cNvPicPr>
                <a:picLocks noChangeAspect="1"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458200" y="6684264"/>
                <a:ext cx="304800" cy="194474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 userDrawn="1"/>
            </p:nvSpPr>
            <p:spPr>
              <a:xfrm>
                <a:off x="2895600" y="6643301"/>
                <a:ext cx="5562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000" b="0" dirty="0" smtClean="0">
                    <a:solidFill>
                      <a:schemeClr val="bg1">
                        <a:lumMod val="95000"/>
                      </a:schemeClr>
                    </a:solidFill>
                    <a:latin typeface="Avenir 65 Medium" pitchFamily="34" charset="0"/>
                  </a:rPr>
                  <a:t>3580 West Ina Road</a:t>
                </a:r>
                <a:r>
                  <a:rPr lang="en-US" sz="1000" b="0" baseline="0" dirty="0" smtClean="0">
                    <a:solidFill>
                      <a:schemeClr val="bg1">
                        <a:lumMod val="95000"/>
                      </a:schemeClr>
                    </a:solidFill>
                    <a:latin typeface="Avenir 65 Medium" pitchFamily="34" charset="0"/>
                  </a:rPr>
                  <a:t>  |  Tucson AZ  |  85741  |  520-742-3300  |  ridgetopgroup.com</a:t>
                </a:r>
                <a:endParaRPr lang="en-US" sz="1000" b="0" dirty="0" smtClean="0">
                  <a:solidFill>
                    <a:schemeClr val="bg1">
                      <a:lumMod val="95000"/>
                    </a:schemeClr>
                  </a:solidFill>
                  <a:latin typeface="Avenir 65 Medium" pitchFamily="34" charset="0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033700"/>
            <a:ext cx="9144000" cy="900500"/>
            <a:chOff x="0" y="6019800"/>
            <a:chExt cx="9144000" cy="900500"/>
          </a:xfrm>
        </p:grpSpPr>
        <p:pic>
          <p:nvPicPr>
            <p:cNvPr id="13" name="Picture 12" descr="web_banner_5_NOTEXT.jp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34994" b="23739"/>
            <a:stretch>
              <a:fillRect/>
            </a:stretch>
          </p:blipFill>
          <p:spPr>
            <a:xfrm>
              <a:off x="0" y="6019800"/>
              <a:ext cx="9144000" cy="838200"/>
            </a:xfrm>
            <a:prstGeom prst="rect">
              <a:avLst/>
            </a:prstGeom>
          </p:spPr>
        </p:pic>
        <p:grpSp>
          <p:nvGrpSpPr>
            <p:cNvPr id="14" name="Group 26"/>
            <p:cNvGrpSpPr/>
            <p:nvPr userDrawn="1"/>
          </p:nvGrpSpPr>
          <p:grpSpPr>
            <a:xfrm>
              <a:off x="0" y="6643301"/>
              <a:ext cx="9144000" cy="276999"/>
              <a:chOff x="0" y="6643301"/>
              <a:chExt cx="9144000" cy="276999"/>
            </a:xfrm>
          </p:grpSpPr>
          <p:sp>
            <p:nvSpPr>
              <p:cNvPr id="15" name="Rectangle 14"/>
              <p:cNvSpPr/>
              <p:nvPr userDrawn="1"/>
            </p:nvSpPr>
            <p:spPr>
              <a:xfrm>
                <a:off x="0" y="6667500"/>
                <a:ext cx="9144000" cy="228600"/>
              </a:xfrm>
              <a:prstGeom prst="rect">
                <a:avLst/>
              </a:prstGeom>
              <a:solidFill>
                <a:srgbClr val="357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ridgetop_logotext_white.png"/>
              <p:cNvPicPr>
                <a:picLocks noChangeAspect="1"/>
              </p:cNvPicPr>
              <p:nvPr userDrawn="1"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4800" y="6693067"/>
                <a:ext cx="2057400" cy="17746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3" name="Picture 22" descr="WhiteLogoNOText.png"/>
              <p:cNvPicPr>
                <a:picLocks noChangeAspect="1"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458200" y="6684264"/>
                <a:ext cx="304800" cy="194474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 userDrawn="1"/>
            </p:nvSpPr>
            <p:spPr>
              <a:xfrm>
                <a:off x="2895600" y="6643301"/>
                <a:ext cx="5562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000" b="0" dirty="0" smtClean="0">
                    <a:solidFill>
                      <a:schemeClr val="bg1">
                        <a:lumMod val="95000"/>
                      </a:schemeClr>
                    </a:solidFill>
                    <a:latin typeface="Avenir 65 Medium" pitchFamily="34" charset="0"/>
                  </a:rPr>
                  <a:t>3580 West Ina Road</a:t>
                </a:r>
                <a:r>
                  <a:rPr lang="en-US" sz="1000" b="0" baseline="0" dirty="0" smtClean="0">
                    <a:solidFill>
                      <a:schemeClr val="bg1">
                        <a:lumMod val="95000"/>
                      </a:schemeClr>
                    </a:solidFill>
                    <a:latin typeface="Avenir 65 Medium" pitchFamily="34" charset="0"/>
                  </a:rPr>
                  <a:t>  |  Tucson AZ  |  85741  |  520-742-3300  |  ridgetopgroup.com</a:t>
                </a:r>
                <a:endParaRPr lang="en-US" sz="1000" b="0" dirty="0" smtClean="0">
                  <a:solidFill>
                    <a:schemeClr val="bg1">
                      <a:lumMod val="95000"/>
                    </a:schemeClr>
                  </a:solidFill>
                  <a:latin typeface="Avenir 65 Medium" pitchFamily="34" charset="0"/>
                </a:endParaRPr>
              </a:p>
            </p:txBody>
          </p:sp>
        </p:grpSp>
      </p:grp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>
          <a:xfrm>
            <a:off x="7696200" y="6553200"/>
            <a:ext cx="609600" cy="457200"/>
          </a:xfrm>
        </p:spPr>
        <p:txBody>
          <a:bodyPr/>
          <a:lstStyle/>
          <a:p>
            <a:fld id="{E303F953-76B9-4C52-AAAB-FD5686F38F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6033700"/>
            <a:ext cx="9144000" cy="900500"/>
            <a:chOff x="0" y="6019800"/>
            <a:chExt cx="9144000" cy="900500"/>
          </a:xfrm>
        </p:grpSpPr>
        <p:pic>
          <p:nvPicPr>
            <p:cNvPr id="17" name="Picture 16" descr="web_banner_5_NOTEXT.jp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34994" b="23739"/>
            <a:stretch>
              <a:fillRect/>
            </a:stretch>
          </p:blipFill>
          <p:spPr>
            <a:xfrm>
              <a:off x="0" y="6019800"/>
              <a:ext cx="9144000" cy="838200"/>
            </a:xfrm>
            <a:prstGeom prst="rect">
              <a:avLst/>
            </a:prstGeom>
          </p:spPr>
        </p:pic>
        <p:grpSp>
          <p:nvGrpSpPr>
            <p:cNvPr id="18" name="Group 26"/>
            <p:cNvGrpSpPr/>
            <p:nvPr userDrawn="1"/>
          </p:nvGrpSpPr>
          <p:grpSpPr>
            <a:xfrm>
              <a:off x="0" y="6643301"/>
              <a:ext cx="9144000" cy="276999"/>
              <a:chOff x="0" y="6643301"/>
              <a:chExt cx="9144000" cy="276999"/>
            </a:xfrm>
          </p:grpSpPr>
          <p:sp>
            <p:nvSpPr>
              <p:cNvPr id="19" name="Rectangle 18"/>
              <p:cNvSpPr/>
              <p:nvPr userDrawn="1"/>
            </p:nvSpPr>
            <p:spPr>
              <a:xfrm>
                <a:off x="0" y="6667500"/>
                <a:ext cx="9144000" cy="228600"/>
              </a:xfrm>
              <a:prstGeom prst="rect">
                <a:avLst/>
              </a:prstGeom>
              <a:solidFill>
                <a:srgbClr val="357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 descr="ridgetop_logotext_white.png"/>
              <p:cNvPicPr>
                <a:picLocks noChangeAspect="1"/>
              </p:cNvPicPr>
              <p:nvPr userDrawn="1"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4800" y="6693067"/>
                <a:ext cx="2057400" cy="17746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1" name="Picture 20" descr="WhiteLogoNOText.png"/>
              <p:cNvPicPr>
                <a:picLocks noChangeAspect="1"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458200" y="6684264"/>
                <a:ext cx="304800" cy="194474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 userDrawn="1"/>
            </p:nvSpPr>
            <p:spPr>
              <a:xfrm>
                <a:off x="2895600" y="6643301"/>
                <a:ext cx="5562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000" b="0" dirty="0" smtClean="0">
                    <a:solidFill>
                      <a:schemeClr val="bg1">
                        <a:lumMod val="95000"/>
                      </a:schemeClr>
                    </a:solidFill>
                    <a:latin typeface="Avenir 65 Medium" pitchFamily="34" charset="0"/>
                  </a:rPr>
                  <a:t>3580 West Ina Road</a:t>
                </a:r>
                <a:r>
                  <a:rPr lang="en-US" sz="1000" b="0" baseline="0" dirty="0" smtClean="0">
                    <a:solidFill>
                      <a:schemeClr val="bg1">
                        <a:lumMod val="95000"/>
                      </a:schemeClr>
                    </a:solidFill>
                    <a:latin typeface="Avenir 65 Medium" pitchFamily="34" charset="0"/>
                  </a:rPr>
                  <a:t>  |  Tucson AZ  |  85741  |  520-742-3300  |  ridgetopgroup.com</a:t>
                </a:r>
                <a:endParaRPr lang="en-US" sz="1000" b="0" dirty="0" smtClean="0">
                  <a:solidFill>
                    <a:schemeClr val="bg1">
                      <a:lumMod val="95000"/>
                    </a:schemeClr>
                  </a:solidFill>
                  <a:latin typeface="Avenir 65 Medium" pitchFamily="34" charset="0"/>
                </a:endParaRPr>
              </a:p>
            </p:txBody>
          </p:sp>
        </p:grpSp>
      </p:grp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7696200" y="6553200"/>
            <a:ext cx="685800" cy="457200"/>
          </a:xfrm>
        </p:spPr>
        <p:txBody>
          <a:bodyPr/>
          <a:lstStyle/>
          <a:p>
            <a:fld id="{E303F953-76B9-4C52-AAAB-FD5686F38F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6033700"/>
            <a:ext cx="9144000" cy="900500"/>
            <a:chOff x="0" y="6019800"/>
            <a:chExt cx="9144000" cy="900500"/>
          </a:xfrm>
        </p:grpSpPr>
        <p:pic>
          <p:nvPicPr>
            <p:cNvPr id="15" name="Picture 14" descr="web_banner_5_NOTEXT.jp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34994" b="23739"/>
            <a:stretch>
              <a:fillRect/>
            </a:stretch>
          </p:blipFill>
          <p:spPr>
            <a:xfrm>
              <a:off x="0" y="6019800"/>
              <a:ext cx="9144000" cy="838200"/>
            </a:xfrm>
            <a:prstGeom prst="rect">
              <a:avLst/>
            </a:prstGeom>
          </p:spPr>
        </p:pic>
        <p:grpSp>
          <p:nvGrpSpPr>
            <p:cNvPr id="22" name="Group 26"/>
            <p:cNvGrpSpPr/>
            <p:nvPr userDrawn="1"/>
          </p:nvGrpSpPr>
          <p:grpSpPr>
            <a:xfrm>
              <a:off x="0" y="6643301"/>
              <a:ext cx="9144000" cy="276999"/>
              <a:chOff x="0" y="6643301"/>
              <a:chExt cx="9144000" cy="276999"/>
            </a:xfrm>
          </p:grpSpPr>
          <p:sp>
            <p:nvSpPr>
              <p:cNvPr id="23" name="Rectangle 22"/>
              <p:cNvSpPr/>
              <p:nvPr userDrawn="1"/>
            </p:nvSpPr>
            <p:spPr>
              <a:xfrm>
                <a:off x="0" y="6667500"/>
                <a:ext cx="9144000" cy="228600"/>
              </a:xfrm>
              <a:prstGeom prst="rect">
                <a:avLst/>
              </a:prstGeom>
              <a:solidFill>
                <a:srgbClr val="357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 descr="ridgetop_logotext_white.png"/>
              <p:cNvPicPr>
                <a:picLocks noChangeAspect="1"/>
              </p:cNvPicPr>
              <p:nvPr userDrawn="1"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4800" y="6693067"/>
                <a:ext cx="2057400" cy="17746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5" name="Picture 24" descr="WhiteLogoNOText.png"/>
              <p:cNvPicPr>
                <a:picLocks noChangeAspect="1"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458200" y="6684264"/>
                <a:ext cx="304800" cy="194474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 userDrawn="1"/>
            </p:nvSpPr>
            <p:spPr>
              <a:xfrm>
                <a:off x="2895600" y="6643301"/>
                <a:ext cx="5562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000" b="0" dirty="0" smtClean="0">
                    <a:solidFill>
                      <a:schemeClr val="bg1">
                        <a:lumMod val="95000"/>
                      </a:schemeClr>
                    </a:solidFill>
                    <a:latin typeface="Avenir 65 Medium" pitchFamily="34" charset="0"/>
                  </a:rPr>
                  <a:t>3580 West Ina Road</a:t>
                </a:r>
                <a:r>
                  <a:rPr lang="en-US" sz="1000" b="0" baseline="0" dirty="0" smtClean="0">
                    <a:solidFill>
                      <a:schemeClr val="bg1">
                        <a:lumMod val="95000"/>
                      </a:schemeClr>
                    </a:solidFill>
                    <a:latin typeface="Avenir 65 Medium" pitchFamily="34" charset="0"/>
                  </a:rPr>
                  <a:t>  |  Tucson AZ  |  85741  |  520-742-3300  |  ridgetopgroup.com</a:t>
                </a:r>
                <a:endParaRPr lang="en-US" sz="1000" b="0" dirty="0" smtClean="0">
                  <a:solidFill>
                    <a:schemeClr val="bg1">
                      <a:lumMod val="95000"/>
                    </a:schemeClr>
                  </a:solidFill>
                  <a:latin typeface="Avenir 65 Medium" pitchFamily="34" charset="0"/>
                </a:endParaRPr>
              </a:p>
            </p:txBody>
          </p:sp>
        </p:grpSp>
      </p:grp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>
          <a:xfrm>
            <a:off x="7467600" y="6553200"/>
            <a:ext cx="762000" cy="457200"/>
          </a:xfrm>
        </p:spPr>
        <p:txBody>
          <a:bodyPr/>
          <a:lstStyle/>
          <a:p>
            <a:fld id="{E303F953-76B9-4C52-AAAB-FD5686F38F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  <a:prstGeom prst="rect">
            <a:avLst/>
          </a:prstGeom>
          <a:solidFill>
            <a:srgbClr val="35729B"/>
          </a:solidFill>
          <a:ln w="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85344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63F07-8CF4-44FA-BAB8-9211F5A3D5EE}" type="datetime1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3F953-76B9-4C52-AAAB-FD5686F38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0" kern="1200" cap="none" spc="0">
          <a:ln>
            <a:noFill/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" pitchFamily="2" charset="2"/>
        <a:buChar char="§"/>
        <a:defRPr sz="3200" kern="1200">
          <a:solidFill>
            <a:schemeClr val="tx1"/>
          </a:solidFill>
          <a:latin typeface="Avenir 65 Medium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§"/>
        <a:defRPr sz="2800" kern="1200">
          <a:solidFill>
            <a:schemeClr val="tx1"/>
          </a:solidFill>
          <a:latin typeface="Avenir 55 Roma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Symbol" pitchFamily="18" charset="2"/>
        <a:buChar char=""/>
        <a:defRPr sz="2400" kern="1200">
          <a:solidFill>
            <a:schemeClr val="tx1"/>
          </a:solidFill>
          <a:latin typeface="Avenir 35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Avenir 35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80000"/>
        <a:buFont typeface="Courier New" pitchFamily="49" charset="0"/>
        <a:buChar char="o"/>
        <a:defRPr sz="2000" kern="1200">
          <a:solidFill>
            <a:schemeClr val="tx1"/>
          </a:solidFill>
          <a:latin typeface="Avenir 35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3124200"/>
            <a:ext cx="800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smtClean="0"/>
              <a:t>ACCURATE VIBRATION &amp; SPEED MEASUREMENT</a:t>
            </a:r>
          </a:p>
          <a:p>
            <a:pPr algn="ctr"/>
            <a:r>
              <a:rPr lang="en-US" sz="2800" b="1" cap="all" dirty="0" smtClean="0"/>
              <a:t>ON ROTATING SHAFT USING MEMS &amp; </a:t>
            </a:r>
            <a:r>
              <a:rPr lang="en-US" sz="2800" b="1" cap="all" dirty="0" err="1" smtClean="0"/>
              <a:t>Iot</a:t>
            </a:r>
            <a:r>
              <a:rPr lang="en-US" sz="2800" b="1" cap="all" dirty="0" smtClean="0"/>
              <a:t> Single wireless triaxle Sensor</a:t>
            </a:r>
          </a:p>
          <a:p>
            <a:pPr algn="ctr"/>
            <a:endParaRPr lang="en-US" sz="2800" b="1" cap="all" dirty="0" smtClean="0"/>
          </a:p>
          <a:p>
            <a:pPr algn="ctr"/>
            <a:r>
              <a:rPr lang="en-US" sz="2000" b="1" dirty="0" smtClean="0"/>
              <a:t>James Hofmeister, Douglas Goodman, and Robert Wagoner</a:t>
            </a:r>
          </a:p>
          <a:p>
            <a:pPr algn="ctr"/>
            <a:endParaRPr lang="en-US" sz="2000" b="1" cap="all" dirty="0" smtClean="0"/>
          </a:p>
          <a:p>
            <a:pPr algn="ctr"/>
            <a:r>
              <a:rPr lang="en-US" sz="2400" b="1" dirty="0" smtClean="0"/>
              <a:t>2016 Machine Failure Prevention Technology</a:t>
            </a:r>
          </a:p>
          <a:p>
            <a:pPr algn="ctr"/>
            <a:r>
              <a:rPr lang="en-US" sz="2400" b="1" dirty="0" smtClean="0"/>
              <a:t>March 23-26, 2016</a:t>
            </a:r>
          </a:p>
          <a:p>
            <a:pPr algn="ctr"/>
            <a:r>
              <a:rPr lang="en-US" sz="2400" b="1" dirty="0" smtClean="0"/>
              <a:t>Dayton, OH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MEMS Configuration &amp; Test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15300" y="6172200"/>
            <a:ext cx="914400" cy="365125"/>
          </a:xfrm>
        </p:spPr>
        <p:txBody>
          <a:bodyPr/>
          <a:lstStyle/>
          <a:p>
            <a:fld id="{E303F953-76B9-4C52-AAAB-FD5686F38F14}" type="slidenum">
              <a:rPr lang="en-US" sz="1800" b="1" smtClean="0"/>
              <a:pPr/>
              <a:t>10</a:t>
            </a:fld>
            <a:endParaRPr lang="en-US" sz="1800" b="1" dirty="0"/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609600" y="792162"/>
            <a:ext cx="7283071" cy="297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Symbol" pitchFamily="18" charset="2"/>
              <a:buChar char="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MEMS: Three axis, 57mV/g</a:t>
            </a:r>
          </a:p>
          <a:p>
            <a:pPr marL="0" indent="0">
              <a:buNone/>
            </a:pPr>
            <a:r>
              <a:rPr lang="en-US" sz="1600" b="1" dirty="0" smtClean="0"/>
              <a:t>Train: auto-controlled</a:t>
            </a:r>
          </a:p>
          <a:p>
            <a:r>
              <a:rPr lang="en-US" sz="1600" b="1" dirty="0" smtClean="0"/>
              <a:t>15 laps/hour:  40.5 miles/hour, 4-minutes/lap</a:t>
            </a:r>
            <a:endParaRPr lang="en-US" sz="1600" b="1" dirty="0"/>
          </a:p>
          <a:p>
            <a:r>
              <a:rPr lang="en-US" sz="1600" b="1" dirty="0" smtClean="0"/>
              <a:t>38,640 samples per lap</a:t>
            </a:r>
          </a:p>
          <a:p>
            <a:pPr marL="0" indent="0">
              <a:buNone/>
            </a:pPr>
            <a:r>
              <a:rPr lang="en-US" sz="1600" b="1" dirty="0" smtClean="0"/>
              <a:t>Four test runs: May 11 – May 14 of 2015</a:t>
            </a:r>
          </a:p>
          <a:p>
            <a:r>
              <a:rPr lang="en-US" sz="1600" b="1" dirty="0" smtClean="0"/>
              <a:t>Analyzed data collected May 14 (2000 to 0632)</a:t>
            </a:r>
          </a:p>
          <a:p>
            <a:r>
              <a:rPr lang="en-US" sz="1600" b="1" dirty="0" smtClean="0"/>
              <a:t>10 hours, 32 minutes (932 </a:t>
            </a:r>
            <a:r>
              <a:rPr lang="en-US" sz="1600" b="1" dirty="0"/>
              <a:t>minutes); ; 132 laps @ </a:t>
            </a:r>
            <a:r>
              <a:rPr lang="en-US" sz="1600" b="1" dirty="0" smtClean="0"/>
              <a:t>speed</a:t>
            </a:r>
            <a:endParaRPr lang="en-US" sz="1600" b="1" dirty="0" smtClean="0"/>
          </a:p>
          <a:p>
            <a:r>
              <a:rPr lang="en-US" sz="1600" b="1" dirty="0" smtClean="0"/>
              <a:t>Sampling rate: 161 Hz</a:t>
            </a:r>
            <a:endParaRPr lang="en-US" sz="1600" b="1" dirty="0" smtClean="0"/>
          </a:p>
          <a:p>
            <a:r>
              <a:rPr lang="en-US" sz="1600" b="1" dirty="0" smtClean="0"/>
              <a:t>Over 4 million sets of 6-bytes of data</a:t>
            </a:r>
            <a:endParaRPr lang="en-US" sz="1600" b="1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47652"/>
            <a:ext cx="3429000" cy="2572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47652"/>
            <a:ext cx="3092071" cy="2572148"/>
          </a:xfrm>
          <a:prstGeom prst="rect">
            <a:avLst/>
          </a:prstGeom>
          <a:noFill/>
          <a:ln>
            <a:noFill/>
          </a:ln>
          <a:effectLst/>
          <a:extLst/>
        </p:spPr>
      </p:pic>
      <p:cxnSp>
        <p:nvCxnSpPr>
          <p:cNvPr id="5" name="Straight Arrow Connector 4"/>
          <p:cNvCxnSpPr/>
          <p:nvPr/>
        </p:nvCxnSpPr>
        <p:spPr>
          <a:xfrm>
            <a:off x="3200400" y="4556124"/>
            <a:ext cx="3429000" cy="85407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0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Summary: 05/14/2015 Test </a:t>
            </a:r>
            <a:r>
              <a:rPr lang="en-US" dirty="0" smtClean="0"/>
              <a:t>Run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15300" y="6172200"/>
            <a:ext cx="914400" cy="365125"/>
          </a:xfrm>
        </p:spPr>
        <p:txBody>
          <a:bodyPr/>
          <a:lstStyle/>
          <a:p>
            <a:fld id="{E303F953-76B9-4C52-AAAB-FD5686F38F14}" type="slidenum">
              <a:rPr lang="en-US" sz="1800" b="1" smtClean="0"/>
              <a:pPr/>
              <a:t>11</a:t>
            </a:fld>
            <a:endParaRPr lang="en-US" sz="18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17" y="1376480"/>
            <a:ext cx="8054026" cy="44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15300" y="6172200"/>
            <a:ext cx="914400" cy="365125"/>
          </a:xfrm>
        </p:spPr>
        <p:txBody>
          <a:bodyPr/>
          <a:lstStyle/>
          <a:p>
            <a:fld id="{E303F953-76B9-4C52-AAAB-FD5686F38F14}" type="slidenum">
              <a:rPr lang="en-US" sz="1800" b="1" smtClean="0"/>
              <a:pPr/>
              <a:t>12</a:t>
            </a:fld>
            <a:endParaRPr lang="en-US" sz="1800" b="1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1771" y="1024038"/>
            <a:ext cx="9144000" cy="1470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Symbol" pitchFamily="18" charset="2"/>
              <a:buChar char="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First step: synchronize data to movement of the train</a:t>
            </a:r>
          </a:p>
          <a:p>
            <a:r>
              <a:rPr lang="en-US" sz="1600" b="1" dirty="0" smtClean="0"/>
              <a:t>Transform x-, y-, and z-direction data to vectors:</a:t>
            </a:r>
          </a:p>
          <a:p>
            <a:pPr marL="457200" lvl="1" indent="0">
              <a:buNone/>
            </a:pPr>
            <a:r>
              <a:rPr lang="en-US" sz="1600" b="1" dirty="0" smtClean="0"/>
              <a:t>		XY (vertical plane) and Z vectors (horizontal plane)</a:t>
            </a:r>
          </a:p>
          <a:p>
            <a:r>
              <a:rPr lang="en-US" sz="1600" b="1" dirty="0" smtClean="0"/>
              <a:t>Noise mitigation</a:t>
            </a:r>
          </a:p>
          <a:p>
            <a:r>
              <a:rPr lang="en-US" sz="1600" b="1" dirty="0" smtClean="0"/>
              <a:t>Group and bin data into 240 sections representing the track</a:t>
            </a:r>
            <a:endParaRPr lang="en-US" sz="1600" b="1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1771" y="2840207"/>
            <a:ext cx="6445704" cy="27432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3241440"/>
            <a:ext cx="2562225" cy="196342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7028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Analysis: XY and Z Vectors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15300" y="6172200"/>
            <a:ext cx="914400" cy="365125"/>
          </a:xfrm>
        </p:spPr>
        <p:txBody>
          <a:bodyPr/>
          <a:lstStyle/>
          <a:p>
            <a:fld id="{E303F953-76B9-4C52-AAAB-FD5686F38F14}" type="slidenum">
              <a:rPr lang="en-US" sz="1800" b="1" smtClean="0"/>
              <a:pPr/>
              <a:t>13</a:t>
            </a:fld>
            <a:endParaRPr lang="en-US" sz="1800" b="1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133600" y="3600114"/>
            <a:ext cx="5513363" cy="404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Symbol" pitchFamily="18" charset="2"/>
              <a:buChar char="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Vector data prior to noise mitigation and binning</a:t>
            </a:r>
            <a:endParaRPr lang="en-US" sz="1600" b="1" dirty="0"/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60539"/>
            <a:ext cx="8877300" cy="287326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3" name="Content Placeholder 1"/>
          <p:cNvSpPr txBox="1">
            <a:spLocks/>
          </p:cNvSpPr>
          <p:nvPr/>
        </p:nvSpPr>
        <p:spPr>
          <a:xfrm>
            <a:off x="134257" y="4269472"/>
            <a:ext cx="9144000" cy="1470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Symbol" pitchFamily="18" charset="2"/>
              <a:buChar char="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Start </a:t>
            </a:r>
            <a:r>
              <a:rPr lang="en-US" sz="1600" b="1" dirty="0" smtClean="0"/>
              <a:t>data file #</a:t>
            </a:r>
            <a:r>
              <a:rPr lang="en-US" sz="1600" b="1" dirty="0" smtClean="0"/>
              <a:t> 1501 (sample number 237,121)</a:t>
            </a:r>
          </a:p>
          <a:p>
            <a:r>
              <a:rPr lang="en-US" sz="1600" b="1" dirty="0" smtClean="0"/>
              <a:t>161 samples/s; 240 s/lap; 38,640 samples/lap</a:t>
            </a:r>
          </a:p>
          <a:p>
            <a:r>
              <a:rPr lang="en-US" sz="1600" b="1" dirty="0" smtClean="0"/>
              <a:t>Process 99 laps (3,825,360 6-byte samples)</a:t>
            </a:r>
          </a:p>
          <a:p>
            <a:r>
              <a:rPr lang="en-US" sz="1600" b="1" dirty="0" smtClean="0"/>
              <a:t>Selected start point is section 1</a:t>
            </a:r>
          </a:p>
        </p:txBody>
      </p:sp>
    </p:spTree>
    <p:extLst>
      <p:ext uri="{BB962C8B-B14F-4D97-AF65-F5344CB8AC3E}">
        <p14:creationId xmlns:p14="http://schemas.microsoft.com/office/powerpoint/2010/main" val="10453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Analysis: 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15300" y="6172200"/>
            <a:ext cx="914400" cy="365125"/>
          </a:xfrm>
        </p:spPr>
        <p:txBody>
          <a:bodyPr/>
          <a:lstStyle/>
          <a:p>
            <a:fld id="{E303F953-76B9-4C52-AAAB-FD5686F38F14}" type="slidenum">
              <a:rPr lang="en-US" sz="1800" b="1" smtClean="0"/>
              <a:pPr/>
              <a:t>14</a:t>
            </a:fld>
            <a:endParaRPr lang="en-US" sz="1800" b="1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" y="838200"/>
            <a:ext cx="2829243" cy="22860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608" y="838200"/>
            <a:ext cx="2733992" cy="228599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838200"/>
            <a:ext cx="2781300" cy="225334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00400"/>
            <a:ext cx="3810000" cy="28194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5993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Analysis: Correlation of Results to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15300" y="6172200"/>
            <a:ext cx="914400" cy="365125"/>
          </a:xfrm>
        </p:spPr>
        <p:txBody>
          <a:bodyPr/>
          <a:lstStyle/>
          <a:p>
            <a:fld id="{E303F953-76B9-4C52-AAAB-FD5686F38F14}" type="slidenum">
              <a:rPr lang="en-US" sz="1800" b="1" smtClean="0"/>
              <a:pPr/>
              <a:t>15</a:t>
            </a:fld>
            <a:endParaRPr lang="en-US" sz="1800" b="1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81000" y="990600"/>
            <a:ext cx="8153400" cy="1470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Symbol" pitchFamily="18" charset="2"/>
              <a:buChar char="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All seven of the track features evaluated as “detectable” were detected</a:t>
            </a:r>
            <a:endParaRPr lang="en-US" sz="1600" b="1" dirty="0" smtClean="0"/>
          </a:p>
          <a:p>
            <a:r>
              <a:rPr lang="en-US" sz="1600" b="1" dirty="0" smtClean="0"/>
              <a:t>One of the two concrete features detected as “maybe” was detected</a:t>
            </a:r>
          </a:p>
          <a:p>
            <a:pPr marL="0" indent="0">
              <a:buNone/>
            </a:pPr>
            <a:r>
              <a:rPr lang="en-US" sz="1600" b="1" dirty="0"/>
              <a:t>	</a:t>
            </a:r>
            <a:r>
              <a:rPr lang="en-US" sz="1600" b="1" dirty="0" smtClean="0"/>
              <a:t>(concrete bridge followed by crib ties – slide 9)</a:t>
            </a:r>
            <a:endParaRPr lang="en-US" sz="1200" b="1" dirty="0" smtClean="0"/>
          </a:p>
          <a:p>
            <a:r>
              <a:rPr lang="en-US" sz="1600" b="1" dirty="0" smtClean="0"/>
              <a:t>None of the features evaluated as “not detectable” were detected</a:t>
            </a:r>
            <a:endParaRPr lang="en-US" sz="1600" b="1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7924800" cy="3678556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2606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Analysis: Track Description &amp; Feature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15300" y="6172200"/>
            <a:ext cx="914400" cy="365125"/>
          </a:xfrm>
        </p:spPr>
        <p:txBody>
          <a:bodyPr/>
          <a:lstStyle/>
          <a:p>
            <a:fld id="{E303F953-76B9-4C52-AAAB-FD5686F38F14}" type="slidenum">
              <a:rPr lang="en-US" sz="1800" b="1" smtClean="0"/>
              <a:pPr/>
              <a:t>16</a:t>
            </a:fld>
            <a:endParaRPr lang="en-US" sz="1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1"/>
            <a:ext cx="4648200" cy="3846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857" y="1524000"/>
            <a:ext cx="4894943" cy="38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8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15300" y="6172200"/>
            <a:ext cx="914400" cy="365125"/>
          </a:xfrm>
        </p:spPr>
        <p:txBody>
          <a:bodyPr/>
          <a:lstStyle/>
          <a:p>
            <a:fld id="{E303F953-76B9-4C52-AAAB-FD5686F38F14}" type="slidenum">
              <a:rPr lang="en-US" sz="1800" b="1" smtClean="0"/>
              <a:pPr/>
              <a:t>17</a:t>
            </a:fld>
            <a:endParaRPr lang="en-US" sz="1800" b="1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81000" y="1119981"/>
            <a:ext cx="83820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Symbol" pitchFamily="18" charset="2"/>
              <a:buChar char="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Two applications of tri-axle MEMS sensor</a:t>
            </a:r>
            <a:endParaRPr lang="en-US" sz="1600" b="1" dirty="0" smtClean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Helicopter gear box</a:t>
            </a:r>
            <a:endParaRPr lang="en-US" sz="1600" b="1" dirty="0" smtClean="0"/>
          </a:p>
          <a:p>
            <a:r>
              <a:rPr lang="en-US" sz="1600" b="1" dirty="0" smtClean="0"/>
              <a:t>Detected gear-tooth fault of a spiral-bevel pinion gear</a:t>
            </a:r>
          </a:p>
          <a:p>
            <a:r>
              <a:rPr lang="en-US" sz="1600" b="1" dirty="0" smtClean="0"/>
              <a:t>Did so better than four stationary, housing-mounted accelerometers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Condition monitoring of a railroad track</a:t>
            </a:r>
          </a:p>
          <a:p>
            <a:r>
              <a:rPr lang="en-US" sz="1600" b="1" dirty="0" smtClean="0"/>
              <a:t>Sensors did not fail electronically or physically</a:t>
            </a:r>
          </a:p>
          <a:p>
            <a:r>
              <a:rPr lang="en-US" sz="1600" b="1" dirty="0" smtClean="0"/>
              <a:t>(TT Center personnel informed us that all other such tests failed one or both)</a:t>
            </a:r>
            <a:endParaRPr lang="en-US" sz="1600" b="1" dirty="0" smtClean="0"/>
          </a:p>
          <a:p>
            <a:r>
              <a:rPr lang="en-US" sz="1600" b="1" dirty="0" smtClean="0"/>
              <a:t>All seven features “evaluated as detectable” were correctly detected</a:t>
            </a:r>
          </a:p>
          <a:p>
            <a:r>
              <a:rPr lang="en-US" sz="1600" b="1" dirty="0" smtClean="0"/>
              <a:t>One of the two features “evaluated as maybe” was detected</a:t>
            </a:r>
          </a:p>
          <a:p>
            <a:r>
              <a:rPr lang="en-US" sz="1600" b="1" dirty="0" smtClean="0"/>
              <a:t>All of the features “evaluated as not detectable” were correctly not detected</a:t>
            </a:r>
          </a:p>
          <a:p>
            <a:pPr marL="457200" lvl="1" indent="0">
              <a:buNone/>
            </a:pPr>
            <a:r>
              <a:rPr lang="en-US" sz="1600" b="1" dirty="0" smtClean="0"/>
              <a:t>Despite not having GPS data to synchronize data to the track locations</a:t>
            </a:r>
            <a:endParaRPr lang="en-US" sz="1600" b="1" dirty="0" smtClean="0"/>
          </a:p>
          <a:p>
            <a:pPr lvl="1"/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70409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172200"/>
            <a:ext cx="914400" cy="365125"/>
          </a:xfrm>
        </p:spPr>
        <p:txBody>
          <a:bodyPr/>
          <a:lstStyle/>
          <a:p>
            <a:fld id="{E303F953-76B9-4C52-AAAB-FD5686F38F14}" type="slidenum">
              <a:rPr lang="en-US" sz="1800" b="1" smtClean="0"/>
              <a:pPr/>
              <a:t>18</a:t>
            </a:fld>
            <a:endParaRPr lang="en-US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2438400"/>
            <a:ext cx="64008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6000" b="1" dirty="0" smtClean="0">
                <a:solidFill>
                  <a:schemeClr val="tx1"/>
                </a:solidFill>
                <a:latin typeface="Avenir 35 Light" pitchFamily="34" charset="0"/>
              </a:rPr>
              <a:t>THANK YOU!!</a:t>
            </a:r>
            <a:endParaRPr lang="en-US" sz="6000" b="1" dirty="0" smtClean="0">
              <a:solidFill>
                <a:schemeClr val="bg1">
                  <a:lumMod val="95000"/>
                </a:schemeClr>
              </a:solidFill>
              <a:latin typeface="Avenir 3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7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688075"/>
            <a:ext cx="8534400" cy="53317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Introduction: </a:t>
            </a:r>
            <a:r>
              <a:rPr lang="en-US" sz="1600" dirty="0" smtClean="0"/>
              <a:t>RotoSens</a:t>
            </a:r>
            <a:r>
              <a:rPr lang="en-US" sz="1600" dirty="0" smtClean="0"/>
              <a:t>e MEMS basics and block diagram</a:t>
            </a:r>
            <a:endParaRPr lang="en-US" sz="1600" dirty="0" smtClean="0"/>
          </a:p>
          <a:p>
            <a:r>
              <a:rPr lang="en-US" sz="2000" dirty="0" smtClean="0"/>
              <a:t>Shaft Mounted, Helicopter Pinion Gear (OH-58C): </a:t>
            </a:r>
            <a:r>
              <a:rPr lang="en-US" sz="1600" dirty="0" smtClean="0"/>
              <a:t>Test setup, diagram, results </a:t>
            </a:r>
            <a:endParaRPr lang="en-US" sz="1600" dirty="0" smtClean="0"/>
          </a:p>
          <a:p>
            <a:r>
              <a:rPr lang="en-US" sz="2000" dirty="0" smtClean="0"/>
              <a:t>Wheel-Mounted MEMS Sensor, RR-track Monitoring</a:t>
            </a:r>
            <a:endParaRPr lang="en-US" sz="2000" dirty="0" smtClean="0"/>
          </a:p>
          <a:p>
            <a:pPr lvl="1"/>
            <a:r>
              <a:rPr lang="en-US" sz="1600" dirty="0" smtClean="0"/>
              <a:t>Adapted Shaft-mounted </a:t>
            </a:r>
            <a:endParaRPr lang="en-US" sz="1600" dirty="0" smtClean="0"/>
          </a:p>
          <a:p>
            <a:pPr lvl="1"/>
            <a:r>
              <a:rPr lang="en-US" sz="1600" dirty="0" smtClean="0"/>
              <a:t>Experiment Description, National TT center</a:t>
            </a:r>
            <a:endParaRPr lang="en-US" sz="1600" dirty="0" smtClean="0"/>
          </a:p>
          <a:p>
            <a:pPr lvl="1"/>
            <a:r>
              <a:rPr lang="en-US" sz="1600" dirty="0" smtClean="0"/>
              <a:t>Heavy Tonnage Test Track: Layout &amp; Features</a:t>
            </a:r>
            <a:endParaRPr lang="en-US" sz="1600" dirty="0" smtClean="0"/>
          </a:p>
          <a:p>
            <a:pPr lvl="1"/>
            <a:r>
              <a:rPr lang="en-US" sz="1600" dirty="0" smtClean="0"/>
              <a:t>MEMS Configuration and Test Setup</a:t>
            </a:r>
          </a:p>
          <a:p>
            <a:pPr lvl="1"/>
            <a:r>
              <a:rPr lang="en-US" sz="1600" dirty="0" smtClean="0"/>
              <a:t>Data Analysis</a:t>
            </a:r>
          </a:p>
          <a:p>
            <a:pPr lvl="1"/>
            <a:r>
              <a:rPr lang="en-US" sz="1600" dirty="0" smtClean="0"/>
              <a:t>Detected Features</a:t>
            </a:r>
            <a:endParaRPr lang="en-US" sz="1600" dirty="0" smtClean="0"/>
          </a:p>
          <a:p>
            <a:r>
              <a:rPr lang="en-US" sz="2000" dirty="0" smtClean="0"/>
              <a:t>Conclusion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77200" y="6172200"/>
            <a:ext cx="914400" cy="365125"/>
          </a:xfrm>
        </p:spPr>
        <p:txBody>
          <a:bodyPr/>
          <a:lstStyle/>
          <a:p>
            <a:fld id="{E303F953-76B9-4C52-AAAB-FD5686F38F14}" type="slidenum">
              <a:rPr lang="en-US" sz="1800" b="1" smtClean="0">
                <a:solidFill>
                  <a:srgbClr val="898989"/>
                </a:solidFill>
              </a:rPr>
              <a:pPr/>
              <a:t>2</a:t>
            </a:fld>
            <a:endParaRPr lang="en-US" sz="1800" b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9198" y="1257300"/>
            <a:ext cx="7525604" cy="4381500"/>
          </a:xfrm>
        </p:spPr>
        <p:txBody>
          <a:bodyPr>
            <a:noAutofit/>
          </a:bodyPr>
          <a:lstStyle/>
          <a:p>
            <a:r>
              <a:rPr lang="en-US" sz="2000" dirty="0" smtClean="0"/>
              <a:t>Industrial equipment, robotics, &amp; gear boxes </a:t>
            </a:r>
            <a:r>
              <a:rPr lang="en-US" sz="2000" dirty="0" smtClean="0"/>
              <a:t>having rotating shafts – need for monitoring for Condition-based Maintenance (CBM)</a:t>
            </a:r>
          </a:p>
          <a:p>
            <a:endParaRPr lang="en-US" sz="2000" dirty="0" smtClean="0"/>
          </a:p>
          <a:p>
            <a:pPr lvl="1"/>
            <a:r>
              <a:rPr lang="en-US" sz="2000" dirty="0" smtClean="0"/>
              <a:t>Typical solution: accelerometers, </a:t>
            </a:r>
            <a:r>
              <a:rPr lang="en-US" sz="2000" dirty="0" smtClean="0"/>
              <a:t>mounted on housing, vibration-based</a:t>
            </a:r>
          </a:p>
          <a:p>
            <a:endParaRPr lang="en-US" sz="2000" dirty="0" smtClean="0"/>
          </a:p>
          <a:p>
            <a:pPr lvl="1"/>
            <a:r>
              <a:rPr lang="en-US" sz="2000" dirty="0" smtClean="0"/>
              <a:t>Limitations: cabling, slip-rings, multiplicity of sensors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Shaft-mounted, wireless, solution using micro-electro-mechanical system (MEMS)</a:t>
            </a:r>
            <a:endParaRPr lang="en-US" sz="2000" dirty="0" smtClean="0"/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77200" y="6252628"/>
            <a:ext cx="914400" cy="365125"/>
          </a:xfrm>
        </p:spPr>
        <p:txBody>
          <a:bodyPr/>
          <a:lstStyle/>
          <a:p>
            <a:fld id="{E303F953-76B9-4C52-AAAB-FD5686F38F14}" type="slidenum">
              <a:rPr lang="en-US" sz="1800" b="1" smtClean="0">
                <a:solidFill>
                  <a:srgbClr val="898989"/>
                </a:solidFill>
              </a:rPr>
              <a:pPr/>
              <a:t>3</a:t>
            </a:fld>
            <a:endParaRPr lang="en-US" sz="1800" b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Block Diagram – RotoSense MEMS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77200" y="6252628"/>
            <a:ext cx="914400" cy="365125"/>
          </a:xfrm>
        </p:spPr>
        <p:txBody>
          <a:bodyPr/>
          <a:lstStyle/>
          <a:p>
            <a:fld id="{E303F953-76B9-4C52-AAAB-FD5686F38F14}" type="slidenum">
              <a:rPr lang="en-US" sz="1800" b="1" smtClean="0">
                <a:solidFill>
                  <a:srgbClr val="898989"/>
                </a:solidFill>
              </a:rPr>
              <a:pPr/>
              <a:t>4</a:t>
            </a:fld>
            <a:endParaRPr lang="en-US" sz="1800" b="1" dirty="0">
              <a:solidFill>
                <a:srgbClr val="898989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106" y="1066800"/>
            <a:ext cx="5550294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4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Shaft-mounted: OH58C Helicopter Transmission,</a:t>
            </a:r>
            <a:br>
              <a:rPr lang="en-US" dirty="0" smtClean="0"/>
            </a:br>
            <a:r>
              <a:rPr lang="en-US" dirty="0" smtClean="0"/>
              <a:t>Pinion Gear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07991" y="6252628"/>
            <a:ext cx="914400" cy="365125"/>
          </a:xfrm>
        </p:spPr>
        <p:txBody>
          <a:bodyPr/>
          <a:lstStyle/>
          <a:p>
            <a:fld id="{E303F953-76B9-4C52-AAAB-FD5686F38F14}" type="slidenum">
              <a:rPr lang="en-US" sz="1800" b="1" smtClean="0"/>
              <a:pPr/>
              <a:t>5</a:t>
            </a:fld>
            <a:endParaRPr lang="en-US" sz="1800" b="1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90099" y="3455534"/>
            <a:ext cx="3343701" cy="202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Symbol" pitchFamily="18" charset="2"/>
              <a:buChar char="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/>
              <a:t>Spiral-bevel pinion gear</a:t>
            </a:r>
          </a:p>
          <a:p>
            <a:pPr marL="0" indent="0">
              <a:buNone/>
            </a:pPr>
            <a:r>
              <a:rPr lang="en-US" sz="1400" b="1" dirty="0" smtClean="0"/>
              <a:t>   Pre-notched</a:t>
            </a:r>
          </a:p>
          <a:p>
            <a:pPr marL="0" indent="0">
              <a:buNone/>
            </a:pPr>
            <a:r>
              <a:rPr lang="en-US" sz="1400" b="1" dirty="0"/>
              <a:t> </a:t>
            </a:r>
            <a:r>
              <a:rPr lang="en-US" sz="1400" b="1" dirty="0" smtClean="0"/>
              <a:t>  Extended notch @ t=51.9 hr</a:t>
            </a:r>
          </a:p>
          <a:p>
            <a:pPr marL="0" indent="0">
              <a:buNone/>
            </a:pPr>
            <a:r>
              <a:rPr lang="en-US" sz="1400" b="1" dirty="0"/>
              <a:t> </a:t>
            </a:r>
            <a:r>
              <a:rPr lang="en-US" sz="1400" b="1" dirty="0" smtClean="0"/>
              <a:t>  Widened @ t=106 hours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400" b="1" dirty="0" smtClean="0"/>
              <a:t>4-stationary accelerometers and MEMS detected failure.</a:t>
            </a:r>
            <a:endParaRPr lang="en-US" sz="1400" b="1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3733800" cy="22098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343400" y="795791"/>
            <a:ext cx="4114800" cy="331900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505200" y="2895600"/>
            <a:ext cx="762000" cy="559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6103257" y="4024685"/>
            <a:ext cx="2438400" cy="2017486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865256" y="4267200"/>
            <a:ext cx="983343" cy="990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Shaft-mounted: P</a:t>
            </a:r>
            <a:r>
              <a:rPr lang="en-US" dirty="0" smtClean="0"/>
              <a:t>inion Gear Test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07991" y="6252628"/>
            <a:ext cx="914400" cy="365125"/>
          </a:xfrm>
        </p:spPr>
        <p:txBody>
          <a:bodyPr/>
          <a:lstStyle/>
          <a:p>
            <a:fld id="{E303F953-76B9-4C52-AAAB-FD5686F38F14}" type="slidenum">
              <a:rPr lang="en-US" sz="1800" b="1" smtClean="0"/>
              <a:pPr/>
              <a:t>6</a:t>
            </a:fld>
            <a:endParaRPr lang="en-US" sz="18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7040"/>
            <a:ext cx="462915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86350" y="1295400"/>
            <a:ext cx="3483591" cy="439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 smtClean="0">
                <a:latin typeface="Avenir 35 Light" pitchFamily="34" charset="0"/>
              </a:rPr>
              <a:t>A method of constructing a pseudo tach signal from periodic characteristic was developed to derive time-synchronous-average (TSA) signals.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US" sz="1600" b="1" dirty="0" smtClean="0">
              <a:latin typeface="Avenir 35 Light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 smtClean="0">
                <a:latin typeface="Avenir 35 Light" pitchFamily="34" charset="0"/>
              </a:rPr>
              <a:t>Proved to be effective means to improve fault detection.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 smtClean="0">
                <a:latin typeface="Avenir 35 Light" pitchFamily="34" charset="0"/>
              </a:rPr>
              <a:t>-----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 smtClean="0">
                <a:latin typeface="Avenir 35 Light" pitchFamily="34" charset="0"/>
              </a:rPr>
              <a:t>NASA-funded 2015 project: TPOC, Dr. D.G. Lewicki</a:t>
            </a:r>
            <a:endParaRPr lang="en-US" sz="1600" b="1" dirty="0">
              <a:latin typeface="Avenir 35 Light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US" sz="1600" b="1" dirty="0">
              <a:latin typeface="Avenir 35 Light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US" sz="1600" b="1" dirty="0" smtClean="0">
              <a:latin typeface="Avenir 3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Wheel-mounted MEMS Sensor: Railroad Track</a:t>
            </a:r>
            <a:br>
              <a:rPr lang="en-US" dirty="0" smtClean="0"/>
            </a:br>
            <a:r>
              <a:rPr lang="en-US" dirty="0" smtClean="0"/>
              <a:t>Monitor to locate &amp; identify anomalies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15300" y="6172200"/>
            <a:ext cx="914400" cy="365125"/>
          </a:xfrm>
        </p:spPr>
        <p:txBody>
          <a:bodyPr/>
          <a:lstStyle/>
          <a:p>
            <a:fld id="{E303F953-76B9-4C52-AAAB-FD5686F38F14}" type="slidenum">
              <a:rPr lang="en-US" sz="1800" b="1" smtClean="0"/>
              <a:pPr/>
              <a:t>7</a:t>
            </a:fld>
            <a:endParaRPr lang="en-US" sz="1800" b="1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066800"/>
            <a:ext cx="8191500" cy="36576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TextBox 1"/>
          <p:cNvSpPr txBox="1"/>
          <p:nvPr/>
        </p:nvSpPr>
        <p:spPr>
          <a:xfrm>
            <a:off x="1752600" y="4999038"/>
            <a:ext cx="5836919" cy="686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 dirty="0" smtClean="0">
                <a:latin typeface="Avenir 35 Light" pitchFamily="34" charset="0"/>
              </a:rPr>
              <a:t>Validate ability to provide a Track Anomaly Detection capability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 dirty="0">
                <a:latin typeface="Avenir 35 Light" pitchFamily="34" charset="0"/>
              </a:rPr>
              <a:t> </a:t>
            </a:r>
            <a:r>
              <a:rPr lang="en-US" sz="1400" b="1" dirty="0" smtClean="0">
                <a:latin typeface="Avenir 35 Light" pitchFamily="34" charset="0"/>
              </a:rPr>
              <a:t>   (Despite damage to antenna and loss of GPS data) </a:t>
            </a:r>
            <a:r>
              <a:rPr lang="en-US" sz="1400" b="1" dirty="0" smtClean="0">
                <a:latin typeface="Avenir 35 Light" pitchFamily="34" charset="0"/>
              </a:rPr>
              <a:t> </a:t>
            </a:r>
            <a:endParaRPr lang="en-US" sz="1400" b="1" dirty="0" smtClean="0">
              <a:latin typeface="Avenir 35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 Description: Test Track in Colorado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15300" y="6172200"/>
            <a:ext cx="914400" cy="365125"/>
          </a:xfrm>
        </p:spPr>
        <p:txBody>
          <a:bodyPr/>
          <a:lstStyle/>
          <a:p>
            <a:fld id="{E303F953-76B9-4C52-AAAB-FD5686F38F14}" type="slidenum">
              <a:rPr lang="en-US" sz="1800" b="1" smtClean="0"/>
              <a:pPr/>
              <a:t>8</a:t>
            </a:fld>
            <a:endParaRPr lang="en-US" sz="1800" b="1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33400" y="838200"/>
            <a:ext cx="3276600" cy="1105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Symbol" pitchFamily="18" charset="2"/>
              <a:buChar char="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/>
              <a:t>Test train</a:t>
            </a:r>
            <a:endParaRPr lang="en-US" sz="1400" b="1" dirty="0" smtClean="0"/>
          </a:p>
          <a:p>
            <a:pPr>
              <a:buAutoNum type="arabicParenBoth"/>
            </a:pPr>
            <a:r>
              <a:rPr lang="en-US" sz="1400" b="1" dirty="0" smtClean="0"/>
              <a:t>Three locomotives</a:t>
            </a:r>
            <a:endParaRPr lang="en-US" sz="1400" b="1" dirty="0" smtClean="0"/>
          </a:p>
          <a:p>
            <a:pPr>
              <a:buAutoNum type="arabicParenBoth"/>
            </a:pPr>
            <a:r>
              <a:rPr lang="en-US" sz="1400" b="1" dirty="0" smtClean="0"/>
              <a:t>110 freight cars</a:t>
            </a:r>
            <a:endParaRPr lang="en-US" sz="1400" b="1" dirty="0" smtClean="0"/>
          </a:p>
          <a:p>
            <a:pPr>
              <a:buAutoNum type="arabicParenBoth"/>
            </a:pPr>
            <a:r>
              <a:rPr lang="en-US" sz="1400" b="1" dirty="0" smtClean="0"/>
              <a:t>~ 6,700 feet in length</a:t>
            </a:r>
            <a:endParaRPr lang="en-US" sz="1400" b="1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810000" y="868694"/>
            <a:ext cx="5181600" cy="960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Symbol" pitchFamily="18" charset="2"/>
              <a:buChar char="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/>
              <a:t>Heavy Tonnage Loop Test Track (HTL TT)</a:t>
            </a:r>
          </a:p>
          <a:p>
            <a:pPr>
              <a:buAutoNum type="arabicParenBoth"/>
            </a:pPr>
            <a:r>
              <a:rPr lang="en-US" sz="1400" b="1" dirty="0" smtClean="0"/>
              <a:t>2.7 miles long</a:t>
            </a:r>
            <a:endParaRPr lang="en-US" sz="1400" b="1" dirty="0"/>
          </a:p>
          <a:p>
            <a:pPr>
              <a:buAutoNum type="arabicParenBoth"/>
            </a:pPr>
            <a:r>
              <a:rPr lang="en-US" sz="1400" b="1" dirty="0" smtClean="0"/>
              <a:t>“features” to test track-component reliability</a:t>
            </a:r>
            <a:endParaRPr lang="en-US" sz="1400" b="1" dirty="0"/>
          </a:p>
        </p:txBody>
      </p:sp>
      <p:pic>
        <p:nvPicPr>
          <p:cNvPr id="7" name="Picture 6" descr="C:\Users\hoffy.HOFFY-LAPTOP\AppData\Local\Microsoft\Windows\Temporary Internet Files\Content.Outlook\7978Y6WF\track image-sanitiz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67056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23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Track: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15300" y="6172200"/>
            <a:ext cx="914400" cy="365125"/>
          </a:xfrm>
        </p:spPr>
        <p:txBody>
          <a:bodyPr/>
          <a:lstStyle/>
          <a:p>
            <a:fld id="{E303F953-76B9-4C52-AAAB-FD5686F38F14}" type="slidenum">
              <a:rPr lang="en-US" sz="1800" b="1" smtClean="0"/>
              <a:pPr/>
              <a:t>9</a:t>
            </a:fld>
            <a:endParaRPr lang="en-US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10" y="4659881"/>
            <a:ext cx="7826324" cy="1916029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53" y="899357"/>
            <a:ext cx="1770380" cy="126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01" y="939912"/>
            <a:ext cx="1733550" cy="1270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219" y="919170"/>
            <a:ext cx="1809115" cy="126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01" y="2832109"/>
            <a:ext cx="1676400" cy="1372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751" y="2743200"/>
            <a:ext cx="1654810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358010" y="2316134"/>
            <a:ext cx="195339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 dirty="0" smtClean="0">
                <a:latin typeface="Avenir 35 Light" pitchFamily="34" charset="0"/>
              </a:rPr>
              <a:t>Turn out and frog</a:t>
            </a:r>
            <a:endParaRPr lang="en-US" sz="1400" b="1" dirty="0" smtClean="0">
              <a:latin typeface="Avenir 35 Ligh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67448" y="2316135"/>
            <a:ext cx="195339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 dirty="0" smtClean="0">
                <a:latin typeface="Avenir 35 Light" pitchFamily="34" charset="0"/>
              </a:rPr>
              <a:t>Turn out and frog</a:t>
            </a:r>
            <a:endParaRPr lang="en-US" sz="1400" b="1" dirty="0" smtClean="0">
              <a:latin typeface="Avenir 35 Ligh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0258" y="2312334"/>
            <a:ext cx="1953390" cy="327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 dirty="0" smtClean="0">
                <a:latin typeface="Avenir 35 Light" pitchFamily="34" charset="0"/>
              </a:rPr>
              <a:t>Stee</a:t>
            </a:r>
            <a:r>
              <a:rPr lang="en-US" sz="1400" b="1" dirty="0" smtClean="0">
                <a:latin typeface="Avenir 35 Light" pitchFamily="34" charset="0"/>
              </a:rPr>
              <a:t>l bridge</a:t>
            </a:r>
            <a:endParaRPr lang="en-US" sz="1400" b="1" dirty="0" smtClean="0">
              <a:latin typeface="Avenir 35 Ligh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95733" y="4219044"/>
            <a:ext cx="1953390" cy="327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 dirty="0" smtClean="0">
                <a:latin typeface="Avenir 35 Light" pitchFamily="34" charset="0"/>
              </a:rPr>
              <a:t>Concrete </a:t>
            </a:r>
            <a:r>
              <a:rPr lang="en-US" sz="1400" b="1" dirty="0" smtClean="0">
                <a:latin typeface="Avenir 35 Light" pitchFamily="34" charset="0"/>
              </a:rPr>
              <a:t>bridges</a:t>
            </a:r>
            <a:endParaRPr lang="en-US" sz="1400" b="1" dirty="0" smtClean="0">
              <a:latin typeface="Avenir 35 Ligh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3237" y="4226885"/>
            <a:ext cx="282753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 dirty="0" smtClean="0">
                <a:latin typeface="Avenir 35 Light" pitchFamily="34" charset="0"/>
              </a:rPr>
              <a:t>Concrete </a:t>
            </a:r>
            <a:r>
              <a:rPr lang="en-US" sz="1400" b="1" dirty="0" smtClean="0">
                <a:latin typeface="Avenir 35 Light" pitchFamily="34" charset="0"/>
              </a:rPr>
              <a:t>bridges &amp; crib ties </a:t>
            </a:r>
            <a:endParaRPr lang="en-US" sz="1400" b="1" dirty="0" smtClean="0">
              <a:latin typeface="Avenir 3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0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G_PPT_Template_2009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gradFill flip="none" rotWithShape="1">
          <a:gsLst>
            <a:gs pos="23000">
              <a:schemeClr val="tx1">
                <a:lumMod val="75000"/>
                <a:lumOff val="25000"/>
              </a:schemeClr>
            </a:gs>
            <a:gs pos="50000">
              <a:schemeClr val="tx1">
                <a:lumMod val="65000"/>
                <a:lumOff val="3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r="100000" b="100000"/>
          </a:path>
          <a:tileRect l="-100000" t="-100000"/>
        </a:gradFill>
      </a:spPr>
      <a:bodyPr wrap="square" rtlCol="0">
        <a:spAutoFit/>
      </a:bodyPr>
      <a:lstStyle>
        <a:defPPr>
          <a:lnSpc>
            <a:spcPct val="120000"/>
          </a:lnSpc>
          <a:spcBef>
            <a:spcPts val="300"/>
          </a:spcBef>
          <a:spcAft>
            <a:spcPts val="300"/>
          </a:spcAft>
          <a:defRPr sz="1100" b="1" dirty="0" smtClean="0">
            <a:solidFill>
              <a:schemeClr val="bg1">
                <a:lumMod val="95000"/>
              </a:schemeClr>
            </a:solidFill>
            <a:latin typeface="Avenir 35 Light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RG_PPT_Template_2009-1</Template>
  <TotalTime>5170</TotalTime>
  <Words>637</Words>
  <Application>Microsoft Office PowerPoint</Application>
  <PresentationFormat>On-screen Show (4:3)</PresentationFormat>
  <Paragraphs>123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Avenir 35 Light</vt:lpstr>
      <vt:lpstr>Avenir 55 Roman</vt:lpstr>
      <vt:lpstr>Avenir 65 Medium</vt:lpstr>
      <vt:lpstr>Calibri</vt:lpstr>
      <vt:lpstr>Courier New</vt:lpstr>
      <vt:lpstr>Palatino Light</vt:lpstr>
      <vt:lpstr>Symbol</vt:lpstr>
      <vt:lpstr>Wingdings</vt:lpstr>
      <vt:lpstr>RG_PPT_Template_2009-1</vt:lpstr>
      <vt:lpstr>PowerPoint Presentation</vt:lpstr>
      <vt:lpstr>Agenda</vt:lpstr>
      <vt:lpstr>Introduction</vt:lpstr>
      <vt:lpstr>Introduction: Block Diagram – RotoSense MEMS</vt:lpstr>
      <vt:lpstr>Shaft-mounted: OH58C Helicopter Transmission, Pinion Gear</vt:lpstr>
      <vt:lpstr>Shaft-mounted: Pinion Gear Test Results</vt:lpstr>
      <vt:lpstr>Wheel-mounted MEMS Sensor: Railroad Track Monitor to locate &amp; identify anomalies </vt:lpstr>
      <vt:lpstr>Experiment Description: Test Track in Colorado</vt:lpstr>
      <vt:lpstr>Test Track: Features</vt:lpstr>
      <vt:lpstr>MEMS Configuration &amp; Test Setup</vt:lpstr>
      <vt:lpstr>Summary: 05/14/2015 Test Run</vt:lpstr>
      <vt:lpstr>Data Analysis</vt:lpstr>
      <vt:lpstr>Data Analysis: XY and Z Vectors</vt:lpstr>
      <vt:lpstr>Data Analysis: Patterns</vt:lpstr>
      <vt:lpstr>Data Analysis: Correlation of Results to Features</vt:lpstr>
      <vt:lpstr>Data Analysis: Track Description &amp; Feature Detection</vt:lpstr>
      <vt:lpstr>Conclusion</vt:lpstr>
      <vt:lpstr>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Beth</dc:creator>
  <cp:lastModifiedBy>JPH</cp:lastModifiedBy>
  <cp:revision>109</cp:revision>
  <dcterms:created xsi:type="dcterms:W3CDTF">2011-04-10T04:50:23Z</dcterms:created>
  <dcterms:modified xsi:type="dcterms:W3CDTF">2016-05-20T14:00:31Z</dcterms:modified>
</cp:coreProperties>
</file>